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93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6" r:id="rId17"/>
    <p:sldId id="287" r:id="rId18"/>
    <p:sldId id="285" r:id="rId19"/>
    <p:sldId id="288" r:id="rId20"/>
    <p:sldId id="289" r:id="rId21"/>
    <p:sldId id="290" r:id="rId22"/>
    <p:sldId id="291" r:id="rId23"/>
    <p:sldId id="29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1" d="100"/>
          <a:sy n="91" d="100"/>
        </p:scale>
        <p:origin x="108" y="166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6/6/2021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6/6/2021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6/6/2021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6/6/2021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6/6/2021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002847F-B990-409D-B99D-9318301576E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inypico/tinypico-micropython/tree/master/tinypico-helper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avjee.be/2021/04/max17043-battery-monitoring-done-right-arduino-esp32/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library/machine.html?highlight=sleep#machine.sleep" TargetMode="External"/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latest/library/machine.Timer.html?highlight=timer#machine.Timer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knuckles.com/rgbsliders.html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GPIO, Timers, Management of Battery, Memory &amp; Power </a:t>
            </a:r>
          </a:p>
        </p:txBody>
      </p:sp>
    </p:spTree>
    <p:extLst>
      <p:ext uri="{BB962C8B-B14F-4D97-AF65-F5344CB8AC3E}">
        <p14:creationId xmlns:p14="http://schemas.microsoft.com/office/powerpoint/2010/main" val="12108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will use some helper modules to simplify accessing the RGB led</a:t>
            </a:r>
          </a:p>
          <a:p>
            <a:r>
              <a:rPr lang="en-US" dirty="0"/>
              <a:t>Download tinypico.py, micropython_dotstar.py and example.py and save them to your microcontroller</a:t>
            </a:r>
          </a:p>
          <a:p>
            <a:r>
              <a:rPr lang="en-US" dirty="0">
                <a:hlinkClick r:id="rId2"/>
              </a:rPr>
              <a:t>https://github.com/tinypico/tinypico-micropython/tree/master/tinypico-helper</a:t>
            </a:r>
            <a:endParaRPr lang="en-US" dirty="0"/>
          </a:p>
          <a:p>
            <a:r>
              <a:rPr lang="en-US" dirty="0"/>
              <a:t>Update your main module to import the example module and reboot the microcontroller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30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our own example using the </a:t>
            </a:r>
            <a:r>
              <a:rPr lang="en-US" dirty="0" err="1"/>
              <a:t>DotStar</a:t>
            </a:r>
            <a:endParaRPr lang="en-US" dirty="0"/>
          </a:p>
          <a:p>
            <a:r>
              <a:rPr lang="en-US" dirty="0"/>
              <a:t>We will add a new class to our GPIO module</a:t>
            </a:r>
          </a:p>
          <a:p>
            <a:r>
              <a:rPr lang="en-US" dirty="0"/>
              <a:t>Complete Python IOT examples 8-10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5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Without an external battery gauge, we can only perform simple battery management</a:t>
            </a:r>
          </a:p>
          <a:p>
            <a:r>
              <a:rPr lang="en-US" dirty="0"/>
              <a:t>A 3.7V lipo battery will discharge quickly from @ 3.9V to 3.7V</a:t>
            </a:r>
          </a:p>
          <a:p>
            <a:r>
              <a:rPr lang="en-US" dirty="0"/>
              <a:t>It will stabilize between 3.7V and 3.5V for a long time </a:t>
            </a:r>
          </a:p>
          <a:p>
            <a:r>
              <a:rPr lang="en-US" dirty="0"/>
              <a:t>After that, it will discharge quickly to its critical state @ 3.0V</a:t>
            </a:r>
          </a:p>
          <a:p>
            <a:r>
              <a:rPr lang="en-US" dirty="0">
                <a:hlinkClick r:id="rId2"/>
              </a:rPr>
              <a:t>https://savjee.be/2021/04/max17043-battery-monitoring-done-right-arduino-esp32/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39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do not have an external battery gauge, we will create a simple battery management module</a:t>
            </a:r>
          </a:p>
          <a:p>
            <a:r>
              <a:rPr lang="en-US" dirty="0"/>
              <a:t>Complete Python IOT examples 11-12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3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Resources available on a microcontroller like the </a:t>
            </a:r>
            <a:r>
              <a:rPr lang="en-US" dirty="0" err="1"/>
              <a:t>TinyPICO</a:t>
            </a:r>
            <a:r>
              <a:rPr lang="en-US" dirty="0"/>
              <a:t> are limited</a:t>
            </a:r>
          </a:p>
          <a:p>
            <a:r>
              <a:rPr lang="en-US" dirty="0"/>
              <a:t>RAM is particularly scarce – any variable stored in memory is using up a limited resource</a:t>
            </a:r>
          </a:p>
          <a:p>
            <a:r>
              <a:rPr lang="en-US" dirty="0"/>
              <a:t>Anytime you use memory to store data, you should be certain to free up that memory allocation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125887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memory is managed with Python</a:t>
            </a:r>
          </a:p>
          <a:p>
            <a:r>
              <a:rPr lang="en-US" dirty="0"/>
              <a:t>Python and many other modern programming languages use reference counting and garbage collection to manage memory</a:t>
            </a:r>
          </a:p>
        </p:txBody>
      </p:sp>
    </p:spTree>
    <p:extLst>
      <p:ext uri="{BB962C8B-B14F-4D97-AF65-F5344CB8AC3E}">
        <p14:creationId xmlns:p14="http://schemas.microsoft.com/office/powerpoint/2010/main" val="392154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discuss reference counting, we need to know the difference between primitive and non-primitive (reference) data types in Python</a:t>
            </a:r>
          </a:p>
          <a:p>
            <a:r>
              <a:rPr lang="en-US" dirty="0"/>
              <a:t>Primitive data types include Integer, Float, Boolean and String</a:t>
            </a:r>
          </a:p>
          <a:p>
            <a:r>
              <a:rPr lang="en-US" dirty="0"/>
              <a:t>Variables that store primitive data store the data directly in memory</a:t>
            </a:r>
          </a:p>
          <a:p>
            <a:r>
              <a:rPr lang="en-US" dirty="0"/>
              <a:t>Non-primitive data types include Arrays, Lists, Tuples, Dictionary, Sets and Files</a:t>
            </a:r>
          </a:p>
          <a:p>
            <a:r>
              <a:rPr lang="en-US" dirty="0"/>
              <a:t>Variables that store non-primitive data store a reference to the memory location where the data is stored</a:t>
            </a:r>
          </a:p>
        </p:txBody>
      </p:sp>
    </p:spTree>
    <p:extLst>
      <p:ext uri="{BB962C8B-B14F-4D97-AF65-F5344CB8AC3E}">
        <p14:creationId xmlns:p14="http://schemas.microsoft.com/office/powerpoint/2010/main" val="8090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discuss reference counting, we need to know the difference between primitive and non-primitive (reference) data types in Python</a:t>
            </a:r>
          </a:p>
          <a:p>
            <a:r>
              <a:rPr lang="en-US" dirty="0"/>
              <a:t>Primitive data types include Integer, Float, Boolean and String</a:t>
            </a:r>
          </a:p>
          <a:p>
            <a:r>
              <a:rPr lang="en-US" dirty="0"/>
              <a:t>Variables that store primitive data store the data directly in memory</a:t>
            </a:r>
          </a:p>
          <a:p>
            <a:r>
              <a:rPr lang="en-US" dirty="0"/>
              <a:t>Non-primitive data types include Arrays, Lists, Tuples, Dictionary, Sets and Files</a:t>
            </a:r>
          </a:p>
          <a:p>
            <a:r>
              <a:rPr lang="en-US" dirty="0"/>
              <a:t>Variables that store non-primitive data store a reference to the memory location where the data is stored</a:t>
            </a:r>
          </a:p>
        </p:txBody>
      </p:sp>
    </p:spTree>
    <p:extLst>
      <p:ext uri="{BB962C8B-B14F-4D97-AF65-F5344CB8AC3E}">
        <p14:creationId xmlns:p14="http://schemas.microsoft.com/office/powerpoint/2010/main" val="225567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primitive/non-primitive data is stored in memory</a:t>
            </a:r>
          </a:p>
          <a:p>
            <a:r>
              <a:rPr lang="en-US" dirty="0"/>
              <a:t>Complete Python IOT example 13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can talk about reference counting and garbage collection</a:t>
            </a:r>
          </a:p>
          <a:p>
            <a:r>
              <a:rPr lang="en-US" dirty="0"/>
              <a:t>When a variable is declared it has a reference count of 1 and memory is reserved for that variable</a:t>
            </a:r>
          </a:p>
          <a:p>
            <a:r>
              <a:rPr lang="en-US" dirty="0"/>
              <a:t>When another variable points to that value, the reference count increases by 1</a:t>
            </a:r>
          </a:p>
          <a:p>
            <a:r>
              <a:rPr lang="en-US" dirty="0"/>
              <a:t>When any pointer is deleted, the reference count decreases by 1</a:t>
            </a:r>
          </a:p>
          <a:p>
            <a:r>
              <a:rPr lang="en-US" dirty="0"/>
              <a:t>When the reference count goes to 0, the garbage collector “frees” the memory allocated to that variable and makes it available to store other data</a:t>
            </a:r>
          </a:p>
        </p:txBody>
      </p:sp>
    </p:spTree>
    <p:extLst>
      <p:ext uri="{BB962C8B-B14F-4D97-AF65-F5344CB8AC3E}">
        <p14:creationId xmlns:p14="http://schemas.microsoft.com/office/powerpoint/2010/main" val="9845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Let’s create a module to simplify some of the common activities for our Input &amp; Output devices (LEDs &amp; Buttons)</a:t>
            </a:r>
          </a:p>
          <a:p>
            <a:r>
              <a:rPr lang="en-US" dirty="0">
                <a:solidFill>
                  <a:schemeClr val="tx2"/>
                </a:solidFill>
              </a:rPr>
              <a:t>Let’s start with a Button class</a:t>
            </a:r>
          </a:p>
          <a:p>
            <a:r>
              <a:rPr lang="en-US" dirty="0">
                <a:solidFill>
                  <a:schemeClr val="tx2"/>
                </a:solidFill>
              </a:rPr>
              <a:t>Creating event listeners for buttons can be complex and resource intensive</a:t>
            </a:r>
          </a:p>
          <a:p>
            <a:r>
              <a:rPr lang="en-US" dirty="0">
                <a:solidFill>
                  <a:schemeClr val="tx2"/>
                </a:solidFill>
              </a:rPr>
              <a:t>As we will discuss later in this lesson, resources on a microcontroller are scarce and care should be taken to minimize waste</a:t>
            </a:r>
          </a:p>
          <a:p>
            <a:r>
              <a:rPr lang="en-US" dirty="0">
                <a:solidFill>
                  <a:schemeClr val="tx2"/>
                </a:solidFill>
              </a:rPr>
              <a:t>We will avoid using listeners for buttons</a:t>
            </a: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Let’s examine how memory is allocated and deallocated for non-primitive data and how we can optimize garbage collection to free memory on demand</a:t>
            </a:r>
          </a:p>
          <a:p>
            <a:r>
              <a:rPr lang="en-US" dirty="0"/>
              <a:t>We will use the </a:t>
            </a:r>
            <a:r>
              <a:rPr lang="en-US" dirty="0" err="1"/>
              <a:t>gc</a:t>
            </a:r>
            <a:r>
              <a:rPr lang="en-US" dirty="0"/>
              <a:t> class to help us out – there are 3 methods we will use:</a:t>
            </a:r>
          </a:p>
          <a:p>
            <a:pPr lvl="1"/>
            <a:r>
              <a:rPr lang="en-US" dirty="0" err="1"/>
              <a:t>mem_alloc</a:t>
            </a:r>
            <a:r>
              <a:rPr lang="en-US" dirty="0"/>
              <a:t>() – returns the number of bytes allocated</a:t>
            </a:r>
          </a:p>
          <a:p>
            <a:pPr lvl="1"/>
            <a:r>
              <a:rPr lang="en-US" dirty="0" err="1"/>
              <a:t>mem_free</a:t>
            </a:r>
            <a:r>
              <a:rPr lang="en-US" dirty="0"/>
              <a:t>() – returns the number of bytes free</a:t>
            </a:r>
          </a:p>
          <a:p>
            <a:pPr lvl="1"/>
            <a:r>
              <a:rPr lang="en-US" dirty="0"/>
              <a:t>collect() – performs garbage collection on demand</a:t>
            </a:r>
          </a:p>
          <a:p>
            <a:r>
              <a:rPr lang="en-US" dirty="0"/>
              <a:t>Complete Python IOT example 14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08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have a power button, that is what we are going to use for power management in our application, however, you should be aware of the sleep options available</a:t>
            </a:r>
          </a:p>
          <a:p>
            <a:r>
              <a:rPr lang="en-US" dirty="0"/>
              <a:t>When you put your ESP32 microcontroller to sleep, you need to configure wake up source(s)</a:t>
            </a:r>
          </a:p>
          <a:p>
            <a:r>
              <a:rPr lang="en-US" dirty="0"/>
              <a:t>The sources can be a timer or an RTC pin (refer to </a:t>
            </a:r>
            <a:r>
              <a:rPr lang="en-US" dirty="0" err="1"/>
              <a:t>TinyPICO</a:t>
            </a:r>
            <a:r>
              <a:rPr lang="en-US" dirty="0"/>
              <a:t> pinout guide)</a:t>
            </a:r>
          </a:p>
          <a:p>
            <a:r>
              <a:rPr lang="en-US" dirty="0"/>
              <a:t>For us, that would mean pin 32 would work (yellow button)</a:t>
            </a:r>
          </a:p>
        </p:txBody>
      </p:sp>
    </p:spTree>
    <p:extLst>
      <p:ext uri="{BB962C8B-B14F-4D97-AF65-F5344CB8AC3E}">
        <p14:creationId xmlns:p14="http://schemas.microsoft.com/office/powerpoint/2010/main" val="175161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the ESP32 microcontroller can be put to sleep and woken up</a:t>
            </a:r>
          </a:p>
          <a:p>
            <a:r>
              <a:rPr lang="en-US" dirty="0"/>
              <a:t>Complete Python IOT example 15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r>
              <a:rPr lang="en-US" dirty="0"/>
              <a:t>For more info, check out the </a:t>
            </a:r>
            <a:r>
              <a:rPr lang="en-US" dirty="0" err="1"/>
              <a:t>MicroPython</a:t>
            </a:r>
            <a:r>
              <a:rPr lang="en-US" dirty="0"/>
              <a:t> documentation on sleep</a:t>
            </a:r>
          </a:p>
          <a:p>
            <a:r>
              <a:rPr lang="en-US" dirty="0">
                <a:hlinkClick r:id="rId3"/>
              </a:rPr>
              <a:t>https://docs.micropython.org/en/latest/library/machine.html?highlight=sleep#machine.sleep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Morse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Revise the Morse Code application created in the previous lesson as follows:</a:t>
            </a:r>
          </a:p>
          <a:p>
            <a:pPr lvl="1"/>
            <a:r>
              <a:rPr lang="en-US" dirty="0"/>
              <a:t>Use the </a:t>
            </a:r>
            <a:r>
              <a:rPr lang="en-US" dirty="0" err="1"/>
              <a:t>dotstar</a:t>
            </a:r>
            <a:r>
              <a:rPr lang="en-US" dirty="0"/>
              <a:t> </a:t>
            </a:r>
            <a:r>
              <a:rPr lang="en-US" dirty="0" err="1"/>
              <a:t>rgb</a:t>
            </a:r>
            <a:r>
              <a:rPr lang="en-US" dirty="0"/>
              <a:t> led instead of the red led</a:t>
            </a:r>
          </a:p>
          <a:p>
            <a:pPr lvl="1"/>
            <a:r>
              <a:rPr lang="en-US" dirty="0"/>
              <a:t>Save the dots and dashes to a list</a:t>
            </a:r>
          </a:p>
          <a:p>
            <a:pPr lvl="1"/>
            <a:r>
              <a:rPr lang="en-US" dirty="0"/>
              <a:t>When the blue button is pressed, try to convert the dots and dashes to the corresponding character and display it – </a:t>
            </a:r>
            <a:r>
              <a:rPr lang="en-US"/>
              <a:t>then clear the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07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will add the LED class</a:t>
            </a:r>
          </a:p>
          <a:p>
            <a:r>
              <a:rPr lang="en-US" dirty="0"/>
              <a:t>Complete Python IOT example 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7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go further with the Led class, we need to learn about Timers</a:t>
            </a:r>
          </a:p>
          <a:p>
            <a:r>
              <a:rPr lang="en-US" dirty="0" err="1"/>
              <a:t>MicroPython</a:t>
            </a:r>
            <a:r>
              <a:rPr lang="en-US" dirty="0"/>
              <a:t> has the ability to use hardware and software timers</a:t>
            </a:r>
          </a:p>
          <a:p>
            <a:r>
              <a:rPr lang="en-US" dirty="0"/>
              <a:t>Hardware timers are extremely precise and are typically used for applications that utilize servos (think 3-D printers) where precise timing is critical</a:t>
            </a:r>
          </a:p>
          <a:p>
            <a:r>
              <a:rPr lang="en-US" dirty="0"/>
              <a:t>For what we want, software timers will be perfectly adequate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21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 that we have determined that we will use software timers, we need to understand that timers are initialized with an operating mode</a:t>
            </a:r>
          </a:p>
          <a:p>
            <a:r>
              <a:rPr lang="en-US" dirty="0"/>
              <a:t>There are 2 different operating modes: ONE_SHOT and PERIODIC</a:t>
            </a:r>
          </a:p>
          <a:p>
            <a:r>
              <a:rPr lang="en-US" dirty="0"/>
              <a:t>Timers initialized with the ONE_SHOT operating mode will execute a callback once after a specified period of time</a:t>
            </a:r>
          </a:p>
          <a:p>
            <a:r>
              <a:rPr lang="en-US" dirty="0"/>
              <a:t>Timers initialized with the PERIODIC operating mode will execute a callback after a specified period of time and continue to execute that callback periodically</a:t>
            </a:r>
          </a:p>
          <a:p>
            <a:r>
              <a:rPr lang="en-US" dirty="0">
                <a:hlinkClick r:id="rId2"/>
              </a:rPr>
              <a:t>https://docs.micropython.org/en/latest/library/machine.Timer.html?highlight=timer#machine.Timer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09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some Timer examples</a:t>
            </a:r>
          </a:p>
          <a:p>
            <a:r>
              <a:rPr lang="en-US" dirty="0"/>
              <a:t>Complete Python IOT examples 3-5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6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Class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that we understand how timers work, we can add functionality to our Led class</a:t>
            </a:r>
          </a:p>
          <a:p>
            <a:r>
              <a:rPr lang="en-US" dirty="0"/>
              <a:t>Let’s add a ONE_SHOT timer to flicker a led</a:t>
            </a:r>
          </a:p>
          <a:p>
            <a:r>
              <a:rPr lang="en-US" dirty="0"/>
              <a:t>Let’s add a PERIODIC timer to blink a led</a:t>
            </a:r>
          </a:p>
          <a:p>
            <a:r>
              <a:rPr lang="en-US" dirty="0"/>
              <a:t>Complete Python IOT examples 6-7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4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TinyPICO</a:t>
            </a:r>
            <a:r>
              <a:rPr lang="en-US" dirty="0"/>
              <a:t> comes with a single on-board 2mm RBG Led</a:t>
            </a:r>
          </a:p>
          <a:p>
            <a:r>
              <a:rPr lang="en-US" dirty="0" err="1"/>
              <a:t>DotStar</a:t>
            </a:r>
            <a:r>
              <a:rPr lang="en-US" dirty="0"/>
              <a:t> RGB </a:t>
            </a:r>
            <a:r>
              <a:rPr lang="en-US" dirty="0" err="1"/>
              <a:t>Leds</a:t>
            </a:r>
            <a:r>
              <a:rPr lang="en-US" dirty="0"/>
              <a:t> are chainable and individually addressable led lights that we can use to generate colors combining red, green and blue light</a:t>
            </a:r>
          </a:p>
          <a:p>
            <a:r>
              <a:rPr lang="en-US" dirty="0"/>
              <a:t>Use the RGB Color Slider tool as a reference:</a:t>
            </a:r>
          </a:p>
          <a:p>
            <a:r>
              <a:rPr lang="en-US" dirty="0">
                <a:hlinkClick r:id="rId2"/>
              </a:rPr>
              <a:t>http://www.cknuckles.com/rgbsliders.html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2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17943</TotalTime>
  <Words>1393</Words>
  <Application>Microsoft Office PowerPoint</Application>
  <PresentationFormat>Widescreen</PresentationFormat>
  <Paragraphs>136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709</cp:revision>
  <dcterms:created xsi:type="dcterms:W3CDTF">2018-11-03T17:51:56Z</dcterms:created>
  <dcterms:modified xsi:type="dcterms:W3CDTF">2021-06-07T04:11:30Z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